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86" r:id="rId10"/>
    <p:sldId id="285" r:id="rId11"/>
    <p:sldId id="284" r:id="rId12"/>
    <p:sldId id="271" r:id="rId13"/>
    <p:sldId id="270" r:id="rId14"/>
    <p:sldId id="266" r:id="rId15"/>
  </p:sldIdLst>
  <p:sldSz cx="12192000" cy="6858000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2%20sar\Graphic%202019.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2%20sar\Graphic%202019.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mn-MN"/>
              <a:t>Дундговь аймгийн хэрэглээний үнийн индекс,  /өмнөх оны мөн үетэй харьцуулсанаар/</a:t>
            </a:r>
            <a:endParaRPr lang="en-US"/>
          </a:p>
        </c:rich>
      </c:tx>
      <c:layout>
        <c:manualLayout>
          <c:xMode val="edge"/>
          <c:yMode val="edge"/>
          <c:x val="0.22853896262662307"/>
          <c:y val="3.21361063915988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774206988246541E-2"/>
          <c:y val="0.23478356889796789"/>
          <c:w val="0.91462431921947807"/>
          <c:h val="0.65116089960154977"/>
        </c:manualLayout>
      </c:layout>
      <c:lineChart>
        <c:grouping val="standard"/>
        <c:varyColors val="0"/>
        <c:ser>
          <c:idx val="0"/>
          <c:order val="0"/>
          <c:tx>
            <c:strRef>
              <c:f>graphic!$O$12</c:f>
              <c:strCache>
                <c:ptCount val="1"/>
                <c:pt idx="0">
                  <c:v>2017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graphic!$P$12:$AA$12</c:f>
              <c:numCache>
                <c:formatCode>0.0</c:formatCode>
                <c:ptCount val="12"/>
                <c:pt idx="0">
                  <c:v>107</c:v>
                </c:pt>
                <c:pt idx="1">
                  <c:v>106.2</c:v>
                </c:pt>
                <c:pt idx="2">
                  <c:v>106.1</c:v>
                </c:pt>
                <c:pt idx="3">
                  <c:v>107.6</c:v>
                </c:pt>
                <c:pt idx="4">
                  <c:v>106.9</c:v>
                </c:pt>
                <c:pt idx="5">
                  <c:v>107.1</c:v>
                </c:pt>
                <c:pt idx="6">
                  <c:v>107.3</c:v>
                </c:pt>
                <c:pt idx="7">
                  <c:v>109.8</c:v>
                </c:pt>
                <c:pt idx="8">
                  <c:v>110.1</c:v>
                </c:pt>
                <c:pt idx="9">
                  <c:v>108.6</c:v>
                </c:pt>
                <c:pt idx="10">
                  <c:v>105.9</c:v>
                </c:pt>
                <c:pt idx="11">
                  <c:v>105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graphic!$O$13</c:f>
              <c:strCache>
                <c:ptCount val="1"/>
                <c:pt idx="0">
                  <c:v>2018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graphic!$P$13:$AA$13</c:f>
              <c:numCache>
                <c:formatCode>0.0</c:formatCode>
                <c:ptCount val="12"/>
                <c:pt idx="0">
                  <c:v>105.9</c:v>
                </c:pt>
                <c:pt idx="1">
                  <c:v>105.2</c:v>
                </c:pt>
                <c:pt idx="2">
                  <c:v>104.8</c:v>
                </c:pt>
                <c:pt idx="3">
                  <c:v>104.7</c:v>
                </c:pt>
                <c:pt idx="4">
                  <c:v>105.5</c:v>
                </c:pt>
                <c:pt idx="5">
                  <c:v>105.9</c:v>
                </c:pt>
                <c:pt idx="6">
                  <c:v>105.5</c:v>
                </c:pt>
                <c:pt idx="7">
                  <c:v>105.5</c:v>
                </c:pt>
                <c:pt idx="8">
                  <c:v>103.5</c:v>
                </c:pt>
                <c:pt idx="9">
                  <c:v>104.3</c:v>
                </c:pt>
                <c:pt idx="10">
                  <c:v>106.5</c:v>
                </c:pt>
                <c:pt idx="11">
                  <c:v>105.3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graphic!$O$14</c:f>
              <c:strCache>
                <c:ptCount val="1"/>
                <c:pt idx="0">
                  <c:v>2019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graphic!$P$14:$AA$14</c:f>
              <c:numCache>
                <c:formatCode>0.0</c:formatCode>
                <c:ptCount val="12"/>
                <c:pt idx="0">
                  <c:v>104.2</c:v>
                </c:pt>
                <c:pt idx="1">
                  <c:v>104.4</c:v>
                </c:pt>
                <c:pt idx="2">
                  <c:v>104.8</c:v>
                </c:pt>
                <c:pt idx="3">
                  <c:v>105.6</c:v>
                </c:pt>
                <c:pt idx="4">
                  <c:v>106.3</c:v>
                </c:pt>
                <c:pt idx="5">
                  <c:v>105.5</c:v>
                </c:pt>
                <c:pt idx="6">
                  <c:v>106.1</c:v>
                </c:pt>
                <c:pt idx="7">
                  <c:v>106.9</c:v>
                </c:pt>
                <c:pt idx="8">
                  <c:v>108.1</c:v>
                </c:pt>
                <c:pt idx="9">
                  <c:v>107.8</c:v>
                </c:pt>
                <c:pt idx="10">
                  <c:v>106.5</c:v>
                </c:pt>
                <c:pt idx="11">
                  <c:v>107.4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6626032"/>
        <c:axId val="156626424"/>
      </c:lineChart>
      <c:catAx>
        <c:axId val="15662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626424"/>
        <c:crosses val="autoZero"/>
        <c:auto val="1"/>
        <c:lblAlgn val="ctr"/>
        <c:lblOffset val="100"/>
        <c:noMultiLvlLbl val="0"/>
      </c:catAx>
      <c:valAx>
        <c:axId val="15662642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15662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6600782691674"/>
          <c:y val="0.24026308669678995"/>
          <c:w val="0.29309379276977082"/>
          <c:h val="6.5184483152448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mn-MN"/>
              <a:t>Дундговь аймгийн хэрэглээний үнийн  индекс</a:t>
            </a:r>
            <a:r>
              <a:rPr lang="en-US"/>
              <a:t/>
            </a:r>
            <a:br>
              <a:rPr lang="en-US"/>
            </a:br>
            <a:r>
              <a:rPr lang="en-US"/>
              <a:t> (</a:t>
            </a:r>
            <a:r>
              <a:rPr lang="mn-MN"/>
              <a:t>өмнөх оны</a:t>
            </a:r>
            <a:r>
              <a:rPr lang="en-US"/>
              <a:t> 12 </a:t>
            </a:r>
            <a:r>
              <a:rPr lang="mn-MN"/>
              <a:t>сар</a:t>
            </a:r>
            <a:r>
              <a:rPr lang="en-US"/>
              <a:t> =100)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graphic!$O$7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9411764705882366E-2"/>
                  <c:y val="-5.063291139240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137254901960811E-2"/>
                  <c:y val="-5.4008438818566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058823529411813E-2"/>
                  <c:y val="-4.7257383966244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980392156862793E-2"/>
                  <c:y val="-6.4135021097047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941176470588207E-2"/>
                  <c:y val="-6.0759493670886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956768033600331E-2"/>
                  <c:y val="-4.4195088769787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0784313725490313E-2"/>
                  <c:y val="-4.725738396624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5098039215686933E-2"/>
                  <c:y val="-4.050632911392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6862745098039222E-2"/>
                  <c:y val="-4.050632911392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1176470588235294E-2"/>
                  <c:y val="-4.388185654008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7058823529411813E-2"/>
                  <c:y val="-5.0632911392405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3554258572556478E-2"/>
                  <c:y val="-9.551720940546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graphic!$P$7:$AA$7</c:f>
              <c:numCache>
                <c:formatCode>0.0</c:formatCode>
                <c:ptCount val="12"/>
                <c:pt idx="0">
                  <c:v>101.2</c:v>
                </c:pt>
                <c:pt idx="1">
                  <c:v>102.4</c:v>
                </c:pt>
                <c:pt idx="2">
                  <c:v>102.7</c:v>
                </c:pt>
                <c:pt idx="3">
                  <c:v>103.8</c:v>
                </c:pt>
                <c:pt idx="4">
                  <c:v>102.8</c:v>
                </c:pt>
                <c:pt idx="5">
                  <c:v>102.5</c:v>
                </c:pt>
                <c:pt idx="6">
                  <c:v>102.2</c:v>
                </c:pt>
                <c:pt idx="7">
                  <c:v>103.5</c:v>
                </c:pt>
                <c:pt idx="8">
                  <c:v>103.4</c:v>
                </c:pt>
                <c:pt idx="9">
                  <c:v>103.5</c:v>
                </c:pt>
                <c:pt idx="10">
                  <c:v>103.2</c:v>
                </c:pt>
                <c:pt idx="11">
                  <c:v>105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graphic!$O$9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0219517823613139E-3"/>
                  <c:y val="6.595312308513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292784759339461E-2"/>
                  <c:y val="7.607983094379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314722437535807E-2"/>
                  <c:y val="7.1286382066243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007344068703715E-2"/>
                  <c:y val="6.6416743774676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583440690035766E-2"/>
                  <c:y val="7.8061125057253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6205691540712001E-2"/>
                  <c:y val="8.2607441692683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205691540712001E-2"/>
                  <c:y val="6.587952735329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2394716159681952E-2"/>
                  <c:y val="7.8231938732039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9055627126690511E-2"/>
                  <c:y val="6.17620568937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980848644604812E-2"/>
                  <c:y val="5.839675426612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5244501701352426E-2"/>
                  <c:y val="-4.366386707898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9.5278135633452728E-3"/>
                  <c:y val="7.411446827245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graphic!$P$9:$AA$9</c:f>
              <c:numCache>
                <c:formatCode>0.0</c:formatCode>
                <c:ptCount val="12"/>
                <c:pt idx="0">
                  <c:v>100.7</c:v>
                </c:pt>
                <c:pt idx="1">
                  <c:v>101.3</c:v>
                </c:pt>
                <c:pt idx="2">
                  <c:v>102.2</c:v>
                </c:pt>
                <c:pt idx="3">
                  <c:v>103.1</c:v>
                </c:pt>
                <c:pt idx="4">
                  <c:v>104.3</c:v>
                </c:pt>
                <c:pt idx="5">
                  <c:v>103.6</c:v>
                </c:pt>
                <c:pt idx="6">
                  <c:v>104.1</c:v>
                </c:pt>
                <c:pt idx="7">
                  <c:v>104.1</c:v>
                </c:pt>
                <c:pt idx="8">
                  <c:v>104.7</c:v>
                </c:pt>
                <c:pt idx="9">
                  <c:v>105.4</c:v>
                </c:pt>
                <c:pt idx="10">
                  <c:v>105.9</c:v>
                </c:pt>
                <c:pt idx="11">
                  <c:v>107.4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386584"/>
        <c:axId val="381386976"/>
      </c:lineChart>
      <c:lineChart>
        <c:grouping val="standard"/>
        <c:varyColors val="0"/>
        <c:ser>
          <c:idx val="1"/>
          <c:order val="1"/>
          <c:tx>
            <c:strRef>
              <c:f>graphic!$O$8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-5.2422030225526231E-2"/>
                  <c:y val="-3.29397636766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138718363532751E-2"/>
                  <c:y val="-4.529217505539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385540650153991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1949843788870154E-2"/>
                  <c:y val="-2.8822293217067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138718363532751E-2"/>
                  <c:y val="-3.29397636766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385540650153991E-2"/>
                  <c:y val="-3.705723413622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6233155650863675E-2"/>
                  <c:y val="-4.529217505539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449352393761845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326062786340853E-2"/>
                  <c:y val="-4.1175028806082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5760969214209014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9572094639547707E-2"/>
                  <c:y val="-2.4704822757486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0044281076201834E-2"/>
                  <c:y val="-2.8822293217067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graphic!$P$8:$AA$8</c:f>
              <c:numCache>
                <c:formatCode>0.0</c:formatCode>
                <c:ptCount val="12"/>
                <c:pt idx="0">
                  <c:v>101.6</c:v>
                </c:pt>
                <c:pt idx="1">
                  <c:v>102.1</c:v>
                </c:pt>
                <c:pt idx="2">
                  <c:v>102.6</c:v>
                </c:pt>
                <c:pt idx="3">
                  <c:v>102.7</c:v>
                </c:pt>
                <c:pt idx="4">
                  <c:v>103.3</c:v>
                </c:pt>
                <c:pt idx="5">
                  <c:v>103.3</c:v>
                </c:pt>
                <c:pt idx="6">
                  <c:v>105.4</c:v>
                </c:pt>
                <c:pt idx="7">
                  <c:v>105.4</c:v>
                </c:pt>
                <c:pt idx="8">
                  <c:v>101.9</c:v>
                </c:pt>
                <c:pt idx="9">
                  <c:v>102.8</c:v>
                </c:pt>
                <c:pt idx="10">
                  <c:v>104.7</c:v>
                </c:pt>
                <c:pt idx="11">
                  <c:v>105.3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387760"/>
        <c:axId val="381387368"/>
      </c:lineChart>
      <c:catAx>
        <c:axId val="381386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86976"/>
        <c:crosses val="autoZero"/>
        <c:auto val="1"/>
        <c:lblAlgn val="ctr"/>
        <c:lblOffset val="100"/>
        <c:noMultiLvlLbl val="0"/>
      </c:catAx>
      <c:valAx>
        <c:axId val="381386976"/>
        <c:scaling>
          <c:orientation val="minMax"/>
          <c:max val="115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86584"/>
        <c:crosses val="autoZero"/>
        <c:crossBetween val="between"/>
      </c:valAx>
      <c:valAx>
        <c:axId val="381387368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87760"/>
        <c:crosses val="max"/>
        <c:crossBetween val="between"/>
      </c:valAx>
      <c:catAx>
        <c:axId val="381387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1387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03271836173229"/>
          <c:y val="0.30375918492178489"/>
          <c:w val="0.30376185087456331"/>
          <c:h val="6.6701287566362774E-2"/>
        </c:manualLayout>
      </c:layout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CEE6-44D8-4CEF-9B39-91794F3AAAEF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910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0910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6D41D-B999-4668-81F3-3EEAE36C8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4AF1E-A3D8-4038-A9EA-CC9E50529180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0CE38-DACB-4C01-ADB1-14CF921C4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2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9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4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8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3165" y="2365695"/>
            <a:ext cx="7810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АЙМГИЙН 201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ОНЫ 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САРЫН НИЙГЭМ ЭДИЙН ЗАСГИЙН</a:t>
            </a:r>
          </a:p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ТАНИЛЦУУЛГА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36030" y="989112"/>
            <a:ext cx="767715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16038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2018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8880" y="342782"/>
            <a:ext cx="741818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АЙМГИЙН СТАТИСТИКИЙН ХЭЛТЭС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34255"/>
            <a:ext cx="11515725" cy="65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9775"/>
            <a:ext cx="10963275" cy="65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6370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3378" y="4880474"/>
            <a:ext cx="9628742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400" dirty="0" smtClean="0">
                <a:solidFill>
                  <a:schemeClr val="bg1"/>
                </a:solidFill>
              </a:rPr>
              <a:t>Тус аймагт 2019 оны </a:t>
            </a:r>
            <a:r>
              <a:rPr lang="en-US" sz="1400" dirty="0" smtClean="0">
                <a:solidFill>
                  <a:schemeClr val="bg1"/>
                </a:solidFill>
              </a:rPr>
              <a:t>12</a:t>
            </a:r>
            <a:r>
              <a:rPr lang="mn-MN" sz="1400" dirty="0" smtClean="0">
                <a:solidFill>
                  <a:schemeClr val="bg1"/>
                </a:solidFill>
              </a:rPr>
              <a:t> сарын байдлаар өмнөх оны мөн үетэй харьцуулахад хэрэглээний үнийн индекс </a:t>
            </a:r>
            <a:r>
              <a:rPr lang="en-US" sz="1400" dirty="0" smtClean="0">
                <a:solidFill>
                  <a:schemeClr val="bg1"/>
                </a:solidFill>
              </a:rPr>
              <a:t>7.4</a:t>
            </a:r>
            <a:r>
              <a:rPr lang="mn-MN" sz="1400" dirty="0" smtClean="0">
                <a:solidFill>
                  <a:schemeClr val="bg1"/>
                </a:solidFill>
              </a:rPr>
              <a:t> хувиар өсжээ. Хүнсний бараа согтууруулах бус ундааны бүлэг </a:t>
            </a:r>
            <a:r>
              <a:rPr lang="en-US" sz="1400" dirty="0" smtClean="0">
                <a:solidFill>
                  <a:schemeClr val="bg1"/>
                </a:solidFill>
              </a:rPr>
              <a:t>14.4</a:t>
            </a:r>
            <a:r>
              <a:rPr lang="mn-MN" sz="1400" dirty="0" smtClean="0">
                <a:solidFill>
                  <a:schemeClr val="bg1"/>
                </a:solidFill>
              </a:rPr>
              <a:t> хувиар, согтууруулах ундаа, тамхи мансууруулах бодис 5</a:t>
            </a:r>
            <a:r>
              <a:rPr lang="en-US" sz="1400" dirty="0" smtClean="0">
                <a:solidFill>
                  <a:schemeClr val="bg1"/>
                </a:solidFill>
              </a:rPr>
              <a:t>.0 </a:t>
            </a:r>
            <a:r>
              <a:rPr lang="mn-MN" sz="1400" dirty="0" smtClean="0">
                <a:solidFill>
                  <a:schemeClr val="bg1"/>
                </a:solidFill>
              </a:rPr>
              <a:t>хувиар,  хувцас бөс бараа гутал 6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r>
              <a:rPr lang="mn-MN" sz="1400" dirty="0" smtClean="0">
                <a:solidFill>
                  <a:schemeClr val="bg1"/>
                </a:solidFill>
              </a:rPr>
              <a:t>0 хувь, орон сууц, ус цахилгаан, хийн болон бусад түлш </a:t>
            </a:r>
            <a:r>
              <a:rPr lang="en-US" sz="1400" dirty="0" smtClean="0">
                <a:solidFill>
                  <a:schemeClr val="bg1"/>
                </a:solidFill>
              </a:rPr>
              <a:t>7</a:t>
            </a:r>
            <a:r>
              <a:rPr lang="mn-MN" sz="1400" dirty="0" smtClean="0">
                <a:solidFill>
                  <a:schemeClr val="bg1"/>
                </a:solidFill>
              </a:rPr>
              <a:t>.5 хувь, гэр ахуйн тавилга,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mn-MN" sz="1400" dirty="0" smtClean="0">
                <a:solidFill>
                  <a:schemeClr val="bg1"/>
                </a:solidFill>
              </a:rPr>
              <a:t> гэр ахуйн барааны бүлэг </a:t>
            </a:r>
            <a:r>
              <a:rPr lang="en-US" sz="1400" dirty="0" smtClean="0">
                <a:solidFill>
                  <a:schemeClr val="bg1"/>
                </a:solidFill>
              </a:rPr>
              <a:t>7</a:t>
            </a:r>
            <a:r>
              <a:rPr lang="mn-MN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>
                <a:solidFill>
                  <a:schemeClr val="bg1"/>
                </a:solidFill>
              </a:rPr>
              <a:t>0</a:t>
            </a:r>
            <a:r>
              <a:rPr lang="mn-MN" sz="1400" dirty="0" smtClean="0">
                <a:solidFill>
                  <a:schemeClr val="bg1"/>
                </a:solidFill>
              </a:rPr>
              <a:t> хувиар, эм тариа эмчилгээний бүлэг</a:t>
            </a:r>
            <a:r>
              <a:rPr lang="en-US" sz="1400" dirty="0" smtClean="0">
                <a:solidFill>
                  <a:schemeClr val="bg1"/>
                </a:solidFill>
              </a:rPr>
              <a:t> 0.9</a:t>
            </a:r>
            <a:r>
              <a:rPr lang="mn-MN" sz="1400" dirty="0" smtClean="0">
                <a:solidFill>
                  <a:schemeClr val="bg1"/>
                </a:solidFill>
              </a:rPr>
              <a:t> хувиар өссөн нь нөлөөлсөн  байна.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633682" y="1060562"/>
          <a:ext cx="9493353" cy="381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38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80975"/>
            <a:ext cx="11258550" cy="6677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2683" y="4886975"/>
            <a:ext cx="930537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</a:t>
            </a:r>
            <a:r>
              <a:rPr lang="mn-M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аймагт 2019 оны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сарын байдлаар өмнөх оны 12 сартай </a:t>
            </a: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харьцуулахад хэрэглээний үнийн индекс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7.4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 өсжээ. Хүнсний бараа согтууруулах бус ундааны бүлэг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14.4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хувиар, согтууруулах ундаа, тамхи мансууруулах бодис 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 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хувиар,  хувцас бөс бараа гутал 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хувь, орон сууц, ус цахилгаан, хийн болон бусад түлш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.5 хувь, гэр ахуйн тавилга,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гэр ахуйн барааны бүлэг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хувиар, эм тариа эмчилгээний бүлэг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0.9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 өссөн нь нөлөөлсөн  байна.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838233" y="1321906"/>
          <a:ext cx="9233719" cy="3459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0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6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04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6675"/>
            <a:ext cx="114490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1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211</Words>
  <Application>Microsoft Office PowerPoint</Application>
  <PresentationFormat>Widescreen</PresentationFormat>
  <Paragraphs>14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Dorjkhand</dc:creator>
  <cp:lastModifiedBy>Byambasuren</cp:lastModifiedBy>
  <cp:revision>73</cp:revision>
  <cp:lastPrinted>2019-05-17T02:37:53Z</cp:lastPrinted>
  <dcterms:created xsi:type="dcterms:W3CDTF">2019-04-08T08:36:02Z</dcterms:created>
  <dcterms:modified xsi:type="dcterms:W3CDTF">2020-01-16T14:20:32Z</dcterms:modified>
</cp:coreProperties>
</file>